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536" y="12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6961BD-86F5-42D4-A1F4-253C1DAE0ED4}" type="doc">
      <dgm:prSet loTypeId="urn:microsoft.com/office/officeart/2005/8/layout/chevron1" loCatId="process" qsTypeId="urn:microsoft.com/office/officeart/2005/8/quickstyle/simple1" qsCatId="simple" csTypeId="urn:microsoft.com/office/officeart/2005/8/colors/accent1_2" csCatId="accent1" phldr="1"/>
      <dgm:spPr/>
    </dgm:pt>
    <dgm:pt modelId="{54EE8F34-BEBE-4B64-9330-16F792068330}">
      <dgm:prSet phldrT="[Text]"/>
      <dgm:spPr/>
      <dgm:t>
        <a:bodyPr/>
        <a:lstStyle/>
        <a:p>
          <a:r>
            <a:rPr lang="en-US" dirty="0"/>
            <a:t>Get data from SpaceX Rest API</a:t>
          </a:r>
        </a:p>
      </dgm:t>
    </dgm:pt>
    <dgm:pt modelId="{32E39BF3-8661-4042-9D65-16F5B211E1FF}" type="parTrans" cxnId="{570DDAFD-CE51-4144-8CCB-FE9CBFEA9085}">
      <dgm:prSet/>
      <dgm:spPr/>
      <dgm:t>
        <a:bodyPr/>
        <a:lstStyle/>
        <a:p>
          <a:endParaRPr lang="en-US"/>
        </a:p>
      </dgm:t>
    </dgm:pt>
    <dgm:pt modelId="{4944273E-82D6-41FE-A5EF-56FAC5AAFCBE}" type="sibTrans" cxnId="{570DDAFD-CE51-4144-8CCB-FE9CBFEA9085}">
      <dgm:prSet/>
      <dgm:spPr/>
      <dgm:t>
        <a:bodyPr/>
        <a:lstStyle/>
        <a:p>
          <a:endParaRPr lang="en-US"/>
        </a:p>
      </dgm:t>
    </dgm:pt>
    <dgm:pt modelId="{4860CC49-549C-4628-9076-6E1EDFD9A8F6}">
      <dgm:prSet phldrT="[Text]"/>
      <dgm:spPr/>
      <dgm:t>
        <a:bodyPr/>
        <a:lstStyle/>
        <a:p>
          <a:r>
            <a:rPr lang="en-US" dirty="0"/>
            <a:t>Transform data from JSON dictionary into Pandas data frame</a:t>
          </a:r>
        </a:p>
      </dgm:t>
    </dgm:pt>
    <dgm:pt modelId="{8A3B38E9-4C9E-4734-8A4E-C04E27F64DB0}" type="parTrans" cxnId="{E7E18E2F-62F5-4638-B2B1-2AB60F674DDE}">
      <dgm:prSet/>
      <dgm:spPr/>
      <dgm:t>
        <a:bodyPr/>
        <a:lstStyle/>
        <a:p>
          <a:endParaRPr lang="en-US"/>
        </a:p>
      </dgm:t>
    </dgm:pt>
    <dgm:pt modelId="{DDC553D3-5D15-44C7-9197-56E73A36932D}" type="sibTrans" cxnId="{E7E18E2F-62F5-4638-B2B1-2AB60F674DDE}">
      <dgm:prSet/>
      <dgm:spPr/>
      <dgm:t>
        <a:bodyPr/>
        <a:lstStyle/>
        <a:p>
          <a:endParaRPr lang="en-US"/>
        </a:p>
      </dgm:t>
    </dgm:pt>
    <dgm:pt modelId="{C7C45223-6C55-4253-8200-2B2800040F5C}">
      <dgm:prSet phldrT="[Text]"/>
      <dgm:spPr/>
      <dgm:t>
        <a:bodyPr/>
        <a:lstStyle/>
        <a:p>
          <a:r>
            <a:rPr lang="en-US" dirty="0"/>
            <a:t>Filter results to include data on Falcon 9 launces only</a:t>
          </a:r>
        </a:p>
      </dgm:t>
    </dgm:pt>
    <dgm:pt modelId="{4136F1F2-EDC4-4C45-B6B1-5442E3AE7603}" type="parTrans" cxnId="{4919BCDF-2560-4AFA-AFC4-AE64FC09133F}">
      <dgm:prSet/>
      <dgm:spPr/>
      <dgm:t>
        <a:bodyPr/>
        <a:lstStyle/>
        <a:p>
          <a:endParaRPr lang="en-US"/>
        </a:p>
      </dgm:t>
    </dgm:pt>
    <dgm:pt modelId="{6CF23790-4271-4ABB-A1A2-3A3344836856}" type="sibTrans" cxnId="{4919BCDF-2560-4AFA-AFC4-AE64FC09133F}">
      <dgm:prSet/>
      <dgm:spPr/>
      <dgm:t>
        <a:bodyPr/>
        <a:lstStyle/>
        <a:p>
          <a:endParaRPr lang="en-US"/>
        </a:p>
      </dgm:t>
    </dgm:pt>
    <dgm:pt modelId="{0D949844-1956-4BAC-9502-DAC88162B8DA}" type="pres">
      <dgm:prSet presAssocID="{D26961BD-86F5-42D4-A1F4-253C1DAE0ED4}" presName="Name0" presStyleCnt="0">
        <dgm:presLayoutVars>
          <dgm:dir/>
          <dgm:animLvl val="lvl"/>
          <dgm:resizeHandles val="exact"/>
        </dgm:presLayoutVars>
      </dgm:prSet>
      <dgm:spPr/>
    </dgm:pt>
    <dgm:pt modelId="{5855D96A-3F14-4570-BD7B-140E397C2B83}" type="pres">
      <dgm:prSet presAssocID="{54EE8F34-BEBE-4B64-9330-16F792068330}" presName="parTxOnly" presStyleLbl="node1" presStyleIdx="0" presStyleCnt="3">
        <dgm:presLayoutVars>
          <dgm:chMax val="0"/>
          <dgm:chPref val="0"/>
          <dgm:bulletEnabled val="1"/>
        </dgm:presLayoutVars>
      </dgm:prSet>
      <dgm:spPr/>
    </dgm:pt>
    <dgm:pt modelId="{404608C9-55FB-4136-9101-36B170B0D172}" type="pres">
      <dgm:prSet presAssocID="{4944273E-82D6-41FE-A5EF-56FAC5AAFCBE}" presName="parTxOnlySpace" presStyleCnt="0"/>
      <dgm:spPr/>
    </dgm:pt>
    <dgm:pt modelId="{17F30594-C249-4C5D-BAE7-D09E5283DDE9}" type="pres">
      <dgm:prSet presAssocID="{4860CC49-549C-4628-9076-6E1EDFD9A8F6}" presName="parTxOnly" presStyleLbl="node1" presStyleIdx="1" presStyleCnt="3">
        <dgm:presLayoutVars>
          <dgm:chMax val="0"/>
          <dgm:chPref val="0"/>
          <dgm:bulletEnabled val="1"/>
        </dgm:presLayoutVars>
      </dgm:prSet>
      <dgm:spPr/>
    </dgm:pt>
    <dgm:pt modelId="{784C46A6-8558-4D59-8AD8-7D7EB4EFBD19}" type="pres">
      <dgm:prSet presAssocID="{DDC553D3-5D15-44C7-9197-56E73A36932D}" presName="parTxOnlySpace" presStyleCnt="0"/>
      <dgm:spPr/>
    </dgm:pt>
    <dgm:pt modelId="{2F23A505-E179-4A3D-A388-E8F671CF527E}" type="pres">
      <dgm:prSet presAssocID="{C7C45223-6C55-4253-8200-2B2800040F5C}" presName="parTxOnly" presStyleLbl="node1" presStyleIdx="2" presStyleCnt="3">
        <dgm:presLayoutVars>
          <dgm:chMax val="0"/>
          <dgm:chPref val="0"/>
          <dgm:bulletEnabled val="1"/>
        </dgm:presLayoutVars>
      </dgm:prSet>
      <dgm:spPr/>
    </dgm:pt>
  </dgm:ptLst>
  <dgm:cxnLst>
    <dgm:cxn modelId="{D791D502-A547-4197-B936-2076C12704F2}" type="presOf" srcId="{4860CC49-549C-4628-9076-6E1EDFD9A8F6}" destId="{17F30594-C249-4C5D-BAE7-D09E5283DDE9}" srcOrd="0" destOrd="0" presId="urn:microsoft.com/office/officeart/2005/8/layout/chevron1"/>
    <dgm:cxn modelId="{EBD0C920-D4A6-43FF-B3CD-9665E7B7A0F4}" type="presOf" srcId="{54EE8F34-BEBE-4B64-9330-16F792068330}" destId="{5855D96A-3F14-4570-BD7B-140E397C2B83}" srcOrd="0" destOrd="0" presId="urn:microsoft.com/office/officeart/2005/8/layout/chevron1"/>
    <dgm:cxn modelId="{E7E18E2F-62F5-4638-B2B1-2AB60F674DDE}" srcId="{D26961BD-86F5-42D4-A1F4-253C1DAE0ED4}" destId="{4860CC49-549C-4628-9076-6E1EDFD9A8F6}" srcOrd="1" destOrd="0" parTransId="{8A3B38E9-4C9E-4734-8A4E-C04E27F64DB0}" sibTransId="{DDC553D3-5D15-44C7-9197-56E73A36932D}"/>
    <dgm:cxn modelId="{AA9ABA80-CD34-436B-86ED-26BECAE956B1}" type="presOf" srcId="{D26961BD-86F5-42D4-A1F4-253C1DAE0ED4}" destId="{0D949844-1956-4BAC-9502-DAC88162B8DA}" srcOrd="0" destOrd="0" presId="urn:microsoft.com/office/officeart/2005/8/layout/chevron1"/>
    <dgm:cxn modelId="{5B41A0A3-29EB-46CD-B1E6-672FFEB9757D}" type="presOf" srcId="{C7C45223-6C55-4253-8200-2B2800040F5C}" destId="{2F23A505-E179-4A3D-A388-E8F671CF527E}" srcOrd="0" destOrd="0" presId="urn:microsoft.com/office/officeart/2005/8/layout/chevron1"/>
    <dgm:cxn modelId="{4919BCDF-2560-4AFA-AFC4-AE64FC09133F}" srcId="{D26961BD-86F5-42D4-A1F4-253C1DAE0ED4}" destId="{C7C45223-6C55-4253-8200-2B2800040F5C}" srcOrd="2" destOrd="0" parTransId="{4136F1F2-EDC4-4C45-B6B1-5442E3AE7603}" sibTransId="{6CF23790-4271-4ABB-A1A2-3A3344836856}"/>
    <dgm:cxn modelId="{570DDAFD-CE51-4144-8CCB-FE9CBFEA9085}" srcId="{D26961BD-86F5-42D4-A1F4-253C1DAE0ED4}" destId="{54EE8F34-BEBE-4B64-9330-16F792068330}" srcOrd="0" destOrd="0" parTransId="{32E39BF3-8661-4042-9D65-16F5B211E1FF}" sibTransId="{4944273E-82D6-41FE-A5EF-56FAC5AAFCBE}"/>
    <dgm:cxn modelId="{92938E27-8909-4F1B-9964-0337A08FD65C}" type="presParOf" srcId="{0D949844-1956-4BAC-9502-DAC88162B8DA}" destId="{5855D96A-3F14-4570-BD7B-140E397C2B83}" srcOrd="0" destOrd="0" presId="urn:microsoft.com/office/officeart/2005/8/layout/chevron1"/>
    <dgm:cxn modelId="{D7EE7B4F-A7B0-4CF6-8367-1773CDD6173A}" type="presParOf" srcId="{0D949844-1956-4BAC-9502-DAC88162B8DA}" destId="{404608C9-55FB-4136-9101-36B170B0D172}" srcOrd="1" destOrd="0" presId="urn:microsoft.com/office/officeart/2005/8/layout/chevron1"/>
    <dgm:cxn modelId="{428BE445-2CA5-4896-92DA-C0C5D0BF2960}" type="presParOf" srcId="{0D949844-1956-4BAC-9502-DAC88162B8DA}" destId="{17F30594-C249-4C5D-BAE7-D09E5283DDE9}" srcOrd="2" destOrd="0" presId="urn:microsoft.com/office/officeart/2005/8/layout/chevron1"/>
    <dgm:cxn modelId="{43FE417A-B1C6-466D-A8D2-C7346D2848AE}" type="presParOf" srcId="{0D949844-1956-4BAC-9502-DAC88162B8DA}" destId="{784C46A6-8558-4D59-8AD8-7D7EB4EFBD19}" srcOrd="3" destOrd="0" presId="urn:microsoft.com/office/officeart/2005/8/layout/chevron1"/>
    <dgm:cxn modelId="{7A607E4A-2628-4814-907B-9642CB85C8A8}" type="presParOf" srcId="{0D949844-1956-4BAC-9502-DAC88162B8DA}" destId="{2F23A505-E179-4A3D-A388-E8F671CF527E}"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6961BD-86F5-42D4-A1F4-253C1DAE0ED4}" type="doc">
      <dgm:prSet loTypeId="urn:microsoft.com/office/officeart/2005/8/layout/chevron1" loCatId="process" qsTypeId="urn:microsoft.com/office/officeart/2005/8/quickstyle/simple1" qsCatId="simple" csTypeId="urn:microsoft.com/office/officeart/2005/8/colors/accent1_2" csCatId="accent1" phldr="1"/>
      <dgm:spPr/>
    </dgm:pt>
    <dgm:pt modelId="{54EE8F34-BEBE-4B64-9330-16F792068330}">
      <dgm:prSet phldrT="[Text]"/>
      <dgm:spPr/>
      <dgm:t>
        <a:bodyPr/>
        <a:lstStyle/>
        <a:p>
          <a:r>
            <a:rPr lang="en-US" dirty="0"/>
            <a:t>Scrap data from Wikipedia page</a:t>
          </a:r>
        </a:p>
      </dgm:t>
    </dgm:pt>
    <dgm:pt modelId="{32E39BF3-8661-4042-9D65-16F5B211E1FF}" type="parTrans" cxnId="{570DDAFD-CE51-4144-8CCB-FE9CBFEA9085}">
      <dgm:prSet/>
      <dgm:spPr/>
      <dgm:t>
        <a:bodyPr/>
        <a:lstStyle/>
        <a:p>
          <a:endParaRPr lang="en-US"/>
        </a:p>
      </dgm:t>
    </dgm:pt>
    <dgm:pt modelId="{4944273E-82D6-41FE-A5EF-56FAC5AAFCBE}" type="sibTrans" cxnId="{570DDAFD-CE51-4144-8CCB-FE9CBFEA9085}">
      <dgm:prSet/>
      <dgm:spPr/>
      <dgm:t>
        <a:bodyPr/>
        <a:lstStyle/>
        <a:p>
          <a:endParaRPr lang="en-US"/>
        </a:p>
      </dgm:t>
    </dgm:pt>
    <dgm:pt modelId="{4860CC49-549C-4628-9076-6E1EDFD9A8F6}">
      <dgm:prSet phldrT="[Text]"/>
      <dgm:spPr/>
      <dgm:t>
        <a:bodyPr/>
        <a:lstStyle/>
        <a:p>
          <a:r>
            <a:rPr lang="en-US" dirty="0"/>
            <a:t>Column names extracted from HTML table header</a:t>
          </a:r>
        </a:p>
      </dgm:t>
    </dgm:pt>
    <dgm:pt modelId="{8A3B38E9-4C9E-4734-8A4E-C04E27F64DB0}" type="parTrans" cxnId="{E7E18E2F-62F5-4638-B2B1-2AB60F674DDE}">
      <dgm:prSet/>
      <dgm:spPr/>
      <dgm:t>
        <a:bodyPr/>
        <a:lstStyle/>
        <a:p>
          <a:endParaRPr lang="en-US"/>
        </a:p>
      </dgm:t>
    </dgm:pt>
    <dgm:pt modelId="{DDC553D3-5D15-44C7-9197-56E73A36932D}" type="sibTrans" cxnId="{E7E18E2F-62F5-4638-B2B1-2AB60F674DDE}">
      <dgm:prSet/>
      <dgm:spPr/>
      <dgm:t>
        <a:bodyPr/>
        <a:lstStyle/>
        <a:p>
          <a:endParaRPr lang="en-US"/>
        </a:p>
      </dgm:t>
    </dgm:pt>
    <dgm:pt modelId="{C7C45223-6C55-4253-8200-2B2800040F5C}">
      <dgm:prSet phldrT="[Text]"/>
      <dgm:spPr/>
      <dgm:t>
        <a:bodyPr/>
        <a:lstStyle/>
        <a:p>
          <a:r>
            <a:rPr lang="en-US" dirty="0"/>
            <a:t>Data frame created by parsing HTML tables</a:t>
          </a:r>
        </a:p>
      </dgm:t>
    </dgm:pt>
    <dgm:pt modelId="{4136F1F2-EDC4-4C45-B6B1-5442E3AE7603}" type="parTrans" cxnId="{4919BCDF-2560-4AFA-AFC4-AE64FC09133F}">
      <dgm:prSet/>
      <dgm:spPr/>
      <dgm:t>
        <a:bodyPr/>
        <a:lstStyle/>
        <a:p>
          <a:endParaRPr lang="en-US"/>
        </a:p>
      </dgm:t>
    </dgm:pt>
    <dgm:pt modelId="{6CF23790-4271-4ABB-A1A2-3A3344836856}" type="sibTrans" cxnId="{4919BCDF-2560-4AFA-AFC4-AE64FC09133F}">
      <dgm:prSet/>
      <dgm:spPr/>
      <dgm:t>
        <a:bodyPr/>
        <a:lstStyle/>
        <a:p>
          <a:endParaRPr lang="en-US"/>
        </a:p>
      </dgm:t>
    </dgm:pt>
    <dgm:pt modelId="{0D949844-1956-4BAC-9502-DAC88162B8DA}" type="pres">
      <dgm:prSet presAssocID="{D26961BD-86F5-42D4-A1F4-253C1DAE0ED4}" presName="Name0" presStyleCnt="0">
        <dgm:presLayoutVars>
          <dgm:dir/>
          <dgm:animLvl val="lvl"/>
          <dgm:resizeHandles val="exact"/>
        </dgm:presLayoutVars>
      </dgm:prSet>
      <dgm:spPr/>
    </dgm:pt>
    <dgm:pt modelId="{5855D96A-3F14-4570-BD7B-140E397C2B83}" type="pres">
      <dgm:prSet presAssocID="{54EE8F34-BEBE-4B64-9330-16F792068330}" presName="parTxOnly" presStyleLbl="node1" presStyleIdx="0" presStyleCnt="3">
        <dgm:presLayoutVars>
          <dgm:chMax val="0"/>
          <dgm:chPref val="0"/>
          <dgm:bulletEnabled val="1"/>
        </dgm:presLayoutVars>
      </dgm:prSet>
      <dgm:spPr/>
    </dgm:pt>
    <dgm:pt modelId="{404608C9-55FB-4136-9101-36B170B0D172}" type="pres">
      <dgm:prSet presAssocID="{4944273E-82D6-41FE-A5EF-56FAC5AAFCBE}" presName="parTxOnlySpace" presStyleCnt="0"/>
      <dgm:spPr/>
    </dgm:pt>
    <dgm:pt modelId="{17F30594-C249-4C5D-BAE7-D09E5283DDE9}" type="pres">
      <dgm:prSet presAssocID="{4860CC49-549C-4628-9076-6E1EDFD9A8F6}" presName="parTxOnly" presStyleLbl="node1" presStyleIdx="1" presStyleCnt="3">
        <dgm:presLayoutVars>
          <dgm:chMax val="0"/>
          <dgm:chPref val="0"/>
          <dgm:bulletEnabled val="1"/>
        </dgm:presLayoutVars>
      </dgm:prSet>
      <dgm:spPr/>
    </dgm:pt>
    <dgm:pt modelId="{784C46A6-8558-4D59-8AD8-7D7EB4EFBD19}" type="pres">
      <dgm:prSet presAssocID="{DDC553D3-5D15-44C7-9197-56E73A36932D}" presName="parTxOnlySpace" presStyleCnt="0"/>
      <dgm:spPr/>
    </dgm:pt>
    <dgm:pt modelId="{2F23A505-E179-4A3D-A388-E8F671CF527E}" type="pres">
      <dgm:prSet presAssocID="{C7C45223-6C55-4253-8200-2B2800040F5C}" presName="parTxOnly" presStyleLbl="node1" presStyleIdx="2" presStyleCnt="3">
        <dgm:presLayoutVars>
          <dgm:chMax val="0"/>
          <dgm:chPref val="0"/>
          <dgm:bulletEnabled val="1"/>
        </dgm:presLayoutVars>
      </dgm:prSet>
      <dgm:spPr/>
    </dgm:pt>
  </dgm:ptLst>
  <dgm:cxnLst>
    <dgm:cxn modelId="{D791D502-A547-4197-B936-2076C12704F2}" type="presOf" srcId="{4860CC49-549C-4628-9076-6E1EDFD9A8F6}" destId="{17F30594-C249-4C5D-BAE7-D09E5283DDE9}" srcOrd="0" destOrd="0" presId="urn:microsoft.com/office/officeart/2005/8/layout/chevron1"/>
    <dgm:cxn modelId="{EBD0C920-D4A6-43FF-B3CD-9665E7B7A0F4}" type="presOf" srcId="{54EE8F34-BEBE-4B64-9330-16F792068330}" destId="{5855D96A-3F14-4570-BD7B-140E397C2B83}" srcOrd="0" destOrd="0" presId="urn:microsoft.com/office/officeart/2005/8/layout/chevron1"/>
    <dgm:cxn modelId="{E7E18E2F-62F5-4638-B2B1-2AB60F674DDE}" srcId="{D26961BD-86F5-42D4-A1F4-253C1DAE0ED4}" destId="{4860CC49-549C-4628-9076-6E1EDFD9A8F6}" srcOrd="1" destOrd="0" parTransId="{8A3B38E9-4C9E-4734-8A4E-C04E27F64DB0}" sibTransId="{DDC553D3-5D15-44C7-9197-56E73A36932D}"/>
    <dgm:cxn modelId="{AA9ABA80-CD34-436B-86ED-26BECAE956B1}" type="presOf" srcId="{D26961BD-86F5-42D4-A1F4-253C1DAE0ED4}" destId="{0D949844-1956-4BAC-9502-DAC88162B8DA}" srcOrd="0" destOrd="0" presId="urn:microsoft.com/office/officeart/2005/8/layout/chevron1"/>
    <dgm:cxn modelId="{5B41A0A3-29EB-46CD-B1E6-672FFEB9757D}" type="presOf" srcId="{C7C45223-6C55-4253-8200-2B2800040F5C}" destId="{2F23A505-E179-4A3D-A388-E8F671CF527E}" srcOrd="0" destOrd="0" presId="urn:microsoft.com/office/officeart/2005/8/layout/chevron1"/>
    <dgm:cxn modelId="{4919BCDF-2560-4AFA-AFC4-AE64FC09133F}" srcId="{D26961BD-86F5-42D4-A1F4-253C1DAE0ED4}" destId="{C7C45223-6C55-4253-8200-2B2800040F5C}" srcOrd="2" destOrd="0" parTransId="{4136F1F2-EDC4-4C45-B6B1-5442E3AE7603}" sibTransId="{6CF23790-4271-4ABB-A1A2-3A3344836856}"/>
    <dgm:cxn modelId="{570DDAFD-CE51-4144-8CCB-FE9CBFEA9085}" srcId="{D26961BD-86F5-42D4-A1F4-253C1DAE0ED4}" destId="{54EE8F34-BEBE-4B64-9330-16F792068330}" srcOrd="0" destOrd="0" parTransId="{32E39BF3-8661-4042-9D65-16F5B211E1FF}" sibTransId="{4944273E-82D6-41FE-A5EF-56FAC5AAFCBE}"/>
    <dgm:cxn modelId="{92938E27-8909-4F1B-9964-0337A08FD65C}" type="presParOf" srcId="{0D949844-1956-4BAC-9502-DAC88162B8DA}" destId="{5855D96A-3F14-4570-BD7B-140E397C2B83}" srcOrd="0" destOrd="0" presId="urn:microsoft.com/office/officeart/2005/8/layout/chevron1"/>
    <dgm:cxn modelId="{D7EE7B4F-A7B0-4CF6-8367-1773CDD6173A}" type="presParOf" srcId="{0D949844-1956-4BAC-9502-DAC88162B8DA}" destId="{404608C9-55FB-4136-9101-36B170B0D172}" srcOrd="1" destOrd="0" presId="urn:microsoft.com/office/officeart/2005/8/layout/chevron1"/>
    <dgm:cxn modelId="{428BE445-2CA5-4896-92DA-C0C5D0BF2960}" type="presParOf" srcId="{0D949844-1956-4BAC-9502-DAC88162B8DA}" destId="{17F30594-C249-4C5D-BAE7-D09E5283DDE9}" srcOrd="2" destOrd="0" presId="urn:microsoft.com/office/officeart/2005/8/layout/chevron1"/>
    <dgm:cxn modelId="{43FE417A-B1C6-466D-A8D2-C7346D2848AE}" type="presParOf" srcId="{0D949844-1956-4BAC-9502-DAC88162B8DA}" destId="{784C46A6-8558-4D59-8AD8-7D7EB4EFBD19}" srcOrd="3" destOrd="0" presId="urn:microsoft.com/office/officeart/2005/8/layout/chevron1"/>
    <dgm:cxn modelId="{7A607E4A-2628-4814-907B-9642CB85C8A8}" type="presParOf" srcId="{0D949844-1956-4BAC-9502-DAC88162B8DA}" destId="{2F23A505-E179-4A3D-A388-E8F671CF527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5D96A-3F14-4570-BD7B-140E397C2B83}">
      <dsp:nvSpPr>
        <dsp:cNvPr id="0" name=""/>
        <dsp:cNvSpPr/>
      </dsp:nvSpPr>
      <dsp:spPr>
        <a:xfrm>
          <a:off x="238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Get data from SpaceX Rest API</a:t>
          </a:r>
        </a:p>
      </dsp:txBody>
      <dsp:txXfrm>
        <a:off x="582612" y="2129102"/>
        <a:ext cx="1740694" cy="1160462"/>
      </dsp:txXfrm>
    </dsp:sp>
    <dsp:sp modelId="{17F30594-C249-4C5D-BAE7-D09E5283DDE9}">
      <dsp:nvSpPr>
        <dsp:cNvPr id="0" name=""/>
        <dsp:cNvSpPr/>
      </dsp:nvSpPr>
      <dsp:spPr>
        <a:xfrm>
          <a:off x="261342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Transform data from JSON dictionary into Pandas data frame</a:t>
          </a:r>
        </a:p>
      </dsp:txBody>
      <dsp:txXfrm>
        <a:off x="3193652" y="2129102"/>
        <a:ext cx="1740694" cy="1160462"/>
      </dsp:txXfrm>
    </dsp:sp>
    <dsp:sp modelId="{2F23A505-E179-4A3D-A388-E8F671CF527E}">
      <dsp:nvSpPr>
        <dsp:cNvPr id="0" name=""/>
        <dsp:cNvSpPr/>
      </dsp:nvSpPr>
      <dsp:spPr>
        <a:xfrm>
          <a:off x="5224462"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Filter results to include data on Falcon 9 launces only</a:t>
          </a:r>
        </a:p>
      </dsp:txBody>
      <dsp:txXfrm>
        <a:off x="5804693" y="2129102"/>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5D96A-3F14-4570-BD7B-140E397C2B83}">
      <dsp:nvSpPr>
        <dsp:cNvPr id="0" name=""/>
        <dsp:cNvSpPr/>
      </dsp:nvSpPr>
      <dsp:spPr>
        <a:xfrm>
          <a:off x="238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Scrap data from Wikipedia page</a:t>
          </a:r>
        </a:p>
      </dsp:txBody>
      <dsp:txXfrm>
        <a:off x="582612" y="2129102"/>
        <a:ext cx="1740694" cy="1160462"/>
      </dsp:txXfrm>
    </dsp:sp>
    <dsp:sp modelId="{17F30594-C249-4C5D-BAE7-D09E5283DDE9}">
      <dsp:nvSpPr>
        <dsp:cNvPr id="0" name=""/>
        <dsp:cNvSpPr/>
      </dsp:nvSpPr>
      <dsp:spPr>
        <a:xfrm>
          <a:off x="2613421"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Column names extracted from HTML table header</a:t>
          </a:r>
        </a:p>
      </dsp:txBody>
      <dsp:txXfrm>
        <a:off x="3193652" y="2129102"/>
        <a:ext cx="1740694" cy="1160462"/>
      </dsp:txXfrm>
    </dsp:sp>
    <dsp:sp modelId="{2F23A505-E179-4A3D-A388-E8F671CF527E}">
      <dsp:nvSpPr>
        <dsp:cNvPr id="0" name=""/>
        <dsp:cNvSpPr/>
      </dsp:nvSpPr>
      <dsp:spPr>
        <a:xfrm>
          <a:off x="5224462" y="2129102"/>
          <a:ext cx="2901156" cy="11604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Data frame created by parsing HTML tables</a:t>
          </a:r>
        </a:p>
      </dsp:txBody>
      <dsp:txXfrm>
        <a:off x="5804693" y="2129102"/>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driy-savka/IBM-Applied-Data-Science-Capstone/blob/953d95ec850e538f7c763bddb8e046a0a7d1d9bd/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driy-savka/IBM-Applied-Data-Science-Capstone/blob/953d95ec850e538f7c763bddb8e046a0a7d1d9bd/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ndriy-savka/IBM-Applied-Data-Science-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ndriy-savka/IBM-Applied-Data-Science-Capstone/blob/953d95ec850e538f7c763bddb8e046a0a7d1d9bd/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github.com/andriy-savka/IBM-Applied-Data-Science-Capstone/blob/953d95ec850e538f7c763bddb8e046a0a7d1d9bd/jupyter-labs-webscraping.ipynb" TargetMode="Externa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Andriy Savka</a:t>
            </a:r>
          </a:p>
          <a:p>
            <a:r>
              <a:rPr lang="en-US" dirty="0">
                <a:solidFill>
                  <a:schemeClr val="bg2"/>
                </a:solidFill>
                <a:latin typeface="Abadi" panose="020B0604020104020204" pitchFamily="34" charset="0"/>
                <a:ea typeface="SF Pro" pitchFamily="2" charset="0"/>
                <a:cs typeface="SF Pro" pitchFamily="2" charset="0"/>
              </a:rPr>
              <a:t>September 10,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Missing values in the variable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by the mean of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Missing values in the variable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will become a separate category</a:t>
            </a:r>
          </a:p>
          <a:p>
            <a:r>
              <a:rPr lang="en-US" sz="2200" dirty="0">
                <a:solidFill>
                  <a:schemeClr val="accent3">
                    <a:lumMod val="25000"/>
                  </a:schemeClr>
                </a:solidFill>
                <a:latin typeface="Abadi" panose="020B0604020104020204" pitchFamily="34" charset="0"/>
              </a:rPr>
              <a:t>A landing outcome label from ‘Outcome’ column was created</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completed data wrangling related notebooks:</a:t>
            </a:r>
          </a:p>
          <a:p>
            <a:pPr lvl="1"/>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https://github.com/andriy-savka/IBM-Applied-Data-Science-Capstone/blob/953d95ec850e538f7c763bddb8e046a0a7d1d9bd/jupyter-labs-spacex-data-collection-api.ipynb</a:t>
            </a: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hlinkClick r:id="rId4"/>
              </a:rPr>
              <a:t>https://github.com/andriy-savka/IBM-Applied-Data-Science-Capstone/blob/953d95ec850e538f7c763bddb8e046a0a7d1d9bd/labs-jupyter-spacex-Data%20wrangling.ipynb</a:t>
            </a:r>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1239"/>
            <a:ext cx="10687962" cy="55979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In order to understand how various predictors correspond with launch outcomes (target variable) and between each other, we plotted a series of scatter plots: Flight Number against Payload Mass, Flight Number and Launch Site, Payload and Launch Site, Flight Number and Orbit Type, Payload and Orbit Type</a:t>
            </a:r>
          </a:p>
          <a:p>
            <a:pPr>
              <a:lnSpc>
                <a:spcPct val="100000"/>
              </a:lnSpc>
              <a:spcBef>
                <a:spcPts val="1400"/>
              </a:spcBef>
            </a:pPr>
            <a:r>
              <a:rPr lang="en-US" sz="2200" dirty="0">
                <a:solidFill>
                  <a:schemeClr val="accent3">
                    <a:lumMod val="25000"/>
                  </a:schemeClr>
                </a:solidFill>
                <a:latin typeface="Abadi"/>
              </a:rPr>
              <a:t>We also visualized the launch success trend to understand dynamic of target variable</a:t>
            </a:r>
          </a:p>
          <a:p>
            <a:pPr>
              <a:lnSpc>
                <a:spcPct val="100000"/>
              </a:lnSpc>
              <a:spcBef>
                <a:spcPts val="1400"/>
              </a:spcBef>
            </a:pPr>
            <a:r>
              <a:rPr lang="en-US" sz="2200" dirty="0">
                <a:solidFill>
                  <a:schemeClr val="accent3">
                    <a:lumMod val="25000"/>
                  </a:schemeClr>
                </a:solidFill>
                <a:latin typeface="Abadi"/>
              </a:rPr>
              <a:t>Success rate of each orbit type was plotted to learn about differences correlation between launch outcomes and orbit type</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data visualization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https://github.com/andriy-savka/IBM-Applied-Data-Science-Capstone/blob/953d95ec850e538f7c763bddb8e046a0a7d1d9bd/jupyter-labs-eda-dataviz.ipynb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8938"/>
            <a:ext cx="10515601" cy="490897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aspects of the </a:t>
            </a:r>
            <a:r>
              <a:rPr lang="en-US" sz="2200" dirty="0" err="1">
                <a:solidFill>
                  <a:schemeClr val="accent3">
                    <a:lumMod val="25000"/>
                  </a:schemeClr>
                </a:solidFill>
                <a:latin typeface="Abadi"/>
              </a:rPr>
              <a:t>daset</a:t>
            </a:r>
            <a:r>
              <a:rPr lang="en-US" sz="2200" dirty="0">
                <a:solidFill>
                  <a:schemeClr val="accent3">
                    <a:lumMod val="25000"/>
                  </a:schemeClr>
                </a:solidFill>
                <a:latin typeface="Abadi"/>
              </a:rPr>
              <a:t> were studied via performing SQL queries as a part of EDA phase:</a:t>
            </a:r>
          </a:p>
          <a:p>
            <a:pPr lvl="1">
              <a:lnSpc>
                <a:spcPct val="100000"/>
              </a:lnSpc>
              <a:spcBef>
                <a:spcPts val="0"/>
              </a:spcBef>
            </a:pPr>
            <a:r>
              <a:rPr lang="en-US" sz="1600" dirty="0">
                <a:solidFill>
                  <a:schemeClr val="accent3">
                    <a:lumMod val="25000"/>
                  </a:schemeClr>
                </a:solidFill>
                <a:latin typeface="Abadi"/>
              </a:rPr>
              <a:t>The names of the unique launch sites in the space mission</a:t>
            </a:r>
          </a:p>
          <a:p>
            <a:pPr lvl="1">
              <a:lnSpc>
                <a:spcPct val="100000"/>
              </a:lnSpc>
              <a:spcBef>
                <a:spcPts val="0"/>
              </a:spcBef>
            </a:pPr>
            <a:r>
              <a:rPr lang="en-US" sz="1600" dirty="0">
                <a:solidFill>
                  <a:schemeClr val="accent3">
                    <a:lumMod val="25000"/>
                  </a:schemeClr>
                </a:solidFill>
                <a:latin typeface="Abadi"/>
              </a:rPr>
              <a:t>5 records where launch sites begin with the string 'CCA’</a:t>
            </a:r>
          </a:p>
          <a:p>
            <a:pPr lvl="1">
              <a:lnSpc>
                <a:spcPct val="100000"/>
              </a:lnSpc>
              <a:spcBef>
                <a:spcPts val="0"/>
              </a:spcBef>
            </a:pPr>
            <a:r>
              <a:rPr lang="en-US" sz="1600" dirty="0">
                <a:solidFill>
                  <a:schemeClr val="accent3">
                    <a:lumMod val="25000"/>
                  </a:schemeClr>
                </a:solidFill>
                <a:latin typeface="Abadi"/>
              </a:rPr>
              <a:t>The total payload mass carried by boosters launched by NASA (CRS)</a:t>
            </a:r>
          </a:p>
          <a:p>
            <a:pPr lvl="1">
              <a:lnSpc>
                <a:spcPct val="100000"/>
              </a:lnSpc>
              <a:spcBef>
                <a:spcPts val="0"/>
              </a:spcBef>
            </a:pPr>
            <a:r>
              <a:rPr lang="en-US" sz="1600" dirty="0">
                <a:solidFill>
                  <a:schemeClr val="accent3">
                    <a:lumMod val="25000"/>
                  </a:schemeClr>
                </a:solidFill>
                <a:latin typeface="Abadi"/>
              </a:rPr>
              <a:t>Average payload mass carried by booster version F9 v1.1</a:t>
            </a:r>
          </a:p>
          <a:p>
            <a:pPr lvl="1">
              <a:lnSpc>
                <a:spcPct val="100000"/>
              </a:lnSpc>
              <a:spcBef>
                <a:spcPts val="0"/>
              </a:spcBef>
            </a:pPr>
            <a:r>
              <a:rPr lang="en-US" sz="1600" dirty="0">
                <a:solidFill>
                  <a:schemeClr val="accent3">
                    <a:lumMod val="25000"/>
                  </a:schemeClr>
                </a:solidFill>
                <a:latin typeface="Abadi"/>
              </a:rPr>
              <a:t>A list the date when the first successful landing outcome in ground pad was achieved.</a:t>
            </a:r>
          </a:p>
          <a:p>
            <a:pPr lvl="1">
              <a:lnSpc>
                <a:spcPct val="100000"/>
              </a:lnSpc>
              <a:spcBef>
                <a:spcPts val="0"/>
              </a:spcBef>
            </a:pPr>
            <a:r>
              <a:rPr lang="en-US" sz="1600" dirty="0">
                <a:solidFill>
                  <a:schemeClr val="accent3">
                    <a:lumMod val="25000"/>
                  </a:schemeClr>
                </a:solidFill>
                <a:latin typeface="Abadi"/>
              </a:rPr>
              <a:t>A list the names of the boosters which have success in drone ship and have payload mass greater than 4000 but less than 6000</a:t>
            </a:r>
          </a:p>
          <a:p>
            <a:pPr lvl="1">
              <a:lnSpc>
                <a:spcPct val="100000"/>
              </a:lnSpc>
              <a:spcBef>
                <a:spcPts val="0"/>
              </a:spcBef>
            </a:pPr>
            <a:r>
              <a:rPr lang="en-US" sz="1600" dirty="0">
                <a:solidFill>
                  <a:schemeClr val="accent3">
                    <a:lumMod val="25000"/>
                  </a:schemeClr>
                </a:solidFill>
                <a:latin typeface="Abadi"/>
              </a:rPr>
              <a:t>A list the total number of successful and failure mission outcomes</a:t>
            </a:r>
          </a:p>
          <a:p>
            <a:pPr lvl="1">
              <a:lnSpc>
                <a:spcPct val="100000"/>
              </a:lnSpc>
              <a:spcBef>
                <a:spcPts val="0"/>
              </a:spcBef>
            </a:pPr>
            <a:r>
              <a:rPr lang="en-US" sz="1600" dirty="0">
                <a:solidFill>
                  <a:schemeClr val="accent3">
                    <a:lumMod val="25000"/>
                  </a:schemeClr>
                </a:solidFill>
                <a:latin typeface="Abadi"/>
              </a:rPr>
              <a:t>A list the names of the booster versions which have carried the maximum payload mass</a:t>
            </a:r>
          </a:p>
          <a:p>
            <a:pPr lvl="1">
              <a:lnSpc>
                <a:spcPct val="100000"/>
              </a:lnSpc>
              <a:spcBef>
                <a:spcPts val="0"/>
              </a:spcBef>
            </a:pPr>
            <a:r>
              <a:rPr lang="en-US" sz="1600" dirty="0">
                <a:solidFill>
                  <a:schemeClr val="accent3">
                    <a:lumMod val="25000"/>
                  </a:schemeClr>
                </a:solidFill>
                <a:latin typeface="Abadi"/>
              </a:rPr>
              <a:t>A list the records which displayed the month names, failure landing outcomes in drone ship, booster versions, launch site for the months in year 2015</a:t>
            </a:r>
          </a:p>
          <a:p>
            <a:pPr lvl="1">
              <a:lnSpc>
                <a:spcPct val="100000"/>
              </a:lnSpc>
              <a:spcBef>
                <a:spcPts val="0"/>
              </a:spcBef>
            </a:pPr>
            <a:r>
              <a:rPr lang="en-US" sz="1600" dirty="0">
                <a:solidFill>
                  <a:schemeClr val="accent3">
                    <a:lumMod val="25000"/>
                  </a:schemeClr>
                </a:solidFill>
                <a:latin typeface="Abadi"/>
              </a:rPr>
              <a:t>A rank the count of successful landing outcomes between the date 04-06-2010 and 20-03-2017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SQL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https://github.com/andriy-savka/IBM-Applied-Data-Science-Capstone/blob/953d95ec850e538f7c763bddb8e046a0a7d1d9bd/jupyter-labs-eda-sql-coursera_sqllite.ipynb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objects were added to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Using ‘</a:t>
            </a:r>
            <a:r>
              <a:rPr lang="en-US" sz="1800" dirty="0" err="1">
                <a:solidFill>
                  <a:schemeClr val="accent3">
                    <a:lumMod val="25000"/>
                  </a:schemeClr>
                </a:solidFill>
                <a:latin typeface="Abadi" panose="020B0604020104020204" pitchFamily="34" charset="0"/>
              </a:rPr>
              <a:t>folium.Circle</a:t>
            </a:r>
            <a:r>
              <a:rPr lang="en-US" sz="1800" dirty="0">
                <a:solidFill>
                  <a:schemeClr val="accent3">
                    <a:lumMod val="25000"/>
                  </a:schemeClr>
                </a:solidFill>
                <a:latin typeface="Abadi" panose="020B0604020104020204" pitchFamily="34" charset="0"/>
              </a:rPr>
              <a:t>’ and ‘</a:t>
            </a:r>
            <a:r>
              <a:rPr lang="en-US" sz="1800" dirty="0" err="1">
                <a:solidFill>
                  <a:schemeClr val="accent3">
                    <a:lumMod val="25000"/>
                  </a:schemeClr>
                </a:solidFill>
                <a:latin typeface="Abadi" panose="020B0604020104020204" pitchFamily="34" charset="0"/>
              </a:rPr>
              <a:t>folium.Marker</a:t>
            </a:r>
            <a:r>
              <a:rPr lang="en-US" sz="1800" dirty="0">
                <a:solidFill>
                  <a:schemeClr val="accent3">
                    <a:lumMod val="25000"/>
                  </a:schemeClr>
                </a:solidFill>
                <a:latin typeface="Abadi" panose="020B0604020104020204" pitchFamily="34" charset="0"/>
              </a:rPr>
              <a:t>’, we added circles to the map for each launch site in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Via ‘</a:t>
            </a:r>
            <a:r>
              <a:rPr lang="en-US" sz="1800" dirty="0" err="1">
                <a:solidFill>
                  <a:schemeClr val="accent3">
                    <a:lumMod val="25000"/>
                  </a:schemeClr>
                </a:solidFill>
                <a:latin typeface="Abadi" panose="020B0604020104020204" pitchFamily="34" charset="0"/>
              </a:rPr>
              <a:t>market_claster</a:t>
            </a:r>
            <a:r>
              <a:rPr lang="en-US" sz="1800" dirty="0">
                <a:solidFill>
                  <a:schemeClr val="accent3">
                    <a:lumMod val="25000"/>
                  </a:schemeClr>
                </a:solidFill>
                <a:latin typeface="Abadi" panose="020B0604020104020204" pitchFamily="34" charset="0"/>
              </a:rPr>
              <a:t>’, we visualized successful and failed launches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Utilizing ‘</a:t>
            </a:r>
            <a:r>
              <a:rPr lang="en-US" sz="1800" dirty="0" err="1">
                <a:solidFill>
                  <a:schemeClr val="accent3">
                    <a:lumMod val="25000"/>
                  </a:schemeClr>
                </a:solidFill>
                <a:latin typeface="Abadi" panose="020B0604020104020204" pitchFamily="34" charset="0"/>
              </a:rPr>
              <a:t>folium.PolyLine</a:t>
            </a:r>
            <a:r>
              <a:rPr lang="en-US" sz="1800" dirty="0">
                <a:solidFill>
                  <a:schemeClr val="accent3">
                    <a:lumMod val="25000"/>
                  </a:schemeClr>
                </a:solidFill>
                <a:latin typeface="Abadi" panose="020B0604020104020204" pitchFamily="34" charset="0"/>
              </a:rPr>
              <a:t>’, we visualized the shortest path from a launch side to the closest coastline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interactive map with Folium map:</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https://github.com/andriy-savka/IBM-Applied-Data-Science-Capstone/blob/953d95ec850e538f7c763bddb8e046a0a7d1d9bd/lab_jupyter_launch_site_location.ipynb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build an interactive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with the following graphs and interaction elements:</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list to enable Launch Site selection and a 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to show the total successful launches count for all sites and a scatter chart to show the correlation between payload and launch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https://github.com/andriy-savka/IBM-Applied-Data-Science-Capstone/blob/953d95ec850e538f7c763bddb8e046a0a7d1d9bd/spacex_dash_app.py</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3541"/>
            <a:ext cx="10687962" cy="526337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was standardized and then split between training and test sets in 0.8-0.2 proportion</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cross-validated grid search was performed to choose the most appropriate parameters</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models were built:</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Decision-tree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K-nearest-neighbors classifier</a:t>
            </a:r>
          </a:p>
          <a:p>
            <a:pPr>
              <a:lnSpc>
                <a:spcPct val="100000"/>
              </a:lnSpc>
              <a:spcBef>
                <a:spcPts val="1400"/>
              </a:spcBef>
            </a:pPr>
            <a:r>
              <a:rPr lang="en-US" sz="2200" dirty="0">
                <a:solidFill>
                  <a:schemeClr val="accent3">
                    <a:lumMod val="25000"/>
                  </a:schemeClr>
                </a:solidFill>
                <a:latin typeface="Abadi" panose="020B0604020104020204" pitchFamily="34" charset="0"/>
              </a:rPr>
              <a:t>Model evaluation parameter is R-squared (default parameter for Scikit-learn method ‘.score()’)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https://github.com/andriy-savka/IBM-Applied-Data-Science-Capstone/blob/953d95ec850e538f7c763bddb8e046a0a7d1d9bd/SpaceX_Machine%20Learning%20Prediction_Part_5.ipynb</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49299"/>
            <a:ext cx="6518680" cy="47060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including interactive dashboard allowed to discover variables that could be candidates for strong predictors.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revealed that 3 models have similar performance results on test set: logistic regression, SVM, and </a:t>
            </a:r>
            <a:r>
              <a:rPr lang="en-US" sz="2400" dirty="0">
                <a:solidFill>
                  <a:schemeClr val="accent3">
                    <a:lumMod val="25000"/>
                  </a:schemeClr>
                </a:solidFill>
                <a:latin typeface="Abadi" panose="020B0604020104020204" pitchFamily="34" charset="0"/>
              </a:rPr>
              <a:t>k-nearest-neighbors classifier</a:t>
            </a:r>
            <a:r>
              <a:rPr lang="en-US" sz="2200" dirty="0">
                <a:solidFill>
                  <a:schemeClr val="accent3">
                    <a:lumMod val="25000"/>
                  </a:schemeClr>
                </a:solidFill>
                <a:latin typeface="Abadi" panose="020B0604020104020204" pitchFamily="34" charset="0"/>
              </a:rPr>
              <a:t>, while k-nearest-neighbors classifier has the best performance on train set.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308EE816-1A33-DF6B-AE1D-4069783533B9}"/>
              </a:ext>
            </a:extLst>
          </p:cNvPr>
          <p:cNvPicPr>
            <a:picLocks noChangeAspect="1"/>
          </p:cNvPicPr>
          <p:nvPr/>
        </p:nvPicPr>
        <p:blipFill>
          <a:blip r:embed="rId4"/>
          <a:stretch>
            <a:fillRect/>
          </a:stretch>
        </p:blipFill>
        <p:spPr>
          <a:xfrm>
            <a:off x="7522625" y="724775"/>
            <a:ext cx="4339337" cy="2704225"/>
          </a:xfrm>
          <a:prstGeom prst="rect">
            <a:avLst/>
          </a:prstGeom>
        </p:spPr>
      </p:pic>
      <p:pic>
        <p:nvPicPr>
          <p:cNvPr id="6" name="Picture 5">
            <a:extLst>
              <a:ext uri="{FF2B5EF4-FFF2-40B4-BE49-F238E27FC236}">
                <a16:creationId xmlns:a16="http://schemas.microsoft.com/office/drawing/2014/main" id="{7F57329B-C9CE-5C2F-1B76-A2B8F452F268}"/>
              </a:ext>
            </a:extLst>
          </p:cNvPr>
          <p:cNvPicPr>
            <a:picLocks noChangeAspect="1"/>
          </p:cNvPicPr>
          <p:nvPr/>
        </p:nvPicPr>
        <p:blipFill>
          <a:blip r:embed="rId5"/>
          <a:stretch>
            <a:fillRect/>
          </a:stretch>
        </p:blipFill>
        <p:spPr>
          <a:xfrm>
            <a:off x="7518517" y="3429000"/>
            <a:ext cx="4339337" cy="262633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107180"/>
            <a:ext cx="10325676" cy="118268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Site CCAFS SLC 40 is the most used site with mixed results. Site VAFB SLC 4E has been used the least. The scatter plot reveals that earlier launches had lower success rate than the later ones.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F78F70D-C924-329A-C7EE-D7D3D02EAE02}"/>
              </a:ext>
            </a:extLst>
          </p:cNvPr>
          <p:cNvPicPr>
            <a:picLocks noChangeAspect="1"/>
          </p:cNvPicPr>
          <p:nvPr/>
        </p:nvPicPr>
        <p:blipFill>
          <a:blip r:embed="rId3"/>
          <a:stretch>
            <a:fillRect/>
          </a:stretch>
        </p:blipFill>
        <p:spPr>
          <a:xfrm>
            <a:off x="15832" y="1622219"/>
            <a:ext cx="12176167" cy="238590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44339"/>
            <a:ext cx="10687961" cy="4800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demonstrates higher success rate for launces with higher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4457A5D-F313-6C3A-59E6-285D5D268EA9}"/>
              </a:ext>
            </a:extLst>
          </p:cNvPr>
          <p:cNvPicPr>
            <a:picLocks noChangeAspect="1"/>
          </p:cNvPicPr>
          <p:nvPr/>
        </p:nvPicPr>
        <p:blipFill>
          <a:blip r:embed="rId3"/>
          <a:stretch>
            <a:fillRect/>
          </a:stretch>
        </p:blipFill>
        <p:spPr>
          <a:xfrm>
            <a:off x="8063" y="1726351"/>
            <a:ext cx="12183937" cy="23874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7325"/>
            <a:ext cx="4563990" cy="4067175"/>
          </a:xfrm>
          <a:prstGeom prst="rect">
            <a:avLst/>
          </a:prstGeom>
        </p:spPr>
        <p:txBody>
          <a:bodyPr anchor="ct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demonstrates outstanding success rate for orbits ES-L, GEO, HEO, and SSO, while launches to the orbit SO were highly unsuccessful.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E68FC4-13F4-5D13-3FF3-3E1AB11FEE65}"/>
              </a:ext>
            </a:extLst>
          </p:cNvPr>
          <p:cNvPicPr>
            <a:picLocks noChangeAspect="1"/>
          </p:cNvPicPr>
          <p:nvPr/>
        </p:nvPicPr>
        <p:blipFill>
          <a:blip r:embed="rId3"/>
          <a:stretch>
            <a:fillRect/>
          </a:stretch>
        </p:blipFill>
        <p:spPr>
          <a:xfrm>
            <a:off x="5648324" y="1305401"/>
            <a:ext cx="6162676" cy="459624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00575"/>
            <a:ext cx="10687961" cy="718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demonstrates that the launches switched to different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59BD1FA-50A4-3C1C-6CA1-D667ED1F838B}"/>
              </a:ext>
            </a:extLst>
          </p:cNvPr>
          <p:cNvPicPr>
            <a:picLocks noChangeAspect="1"/>
          </p:cNvPicPr>
          <p:nvPr/>
        </p:nvPicPr>
        <p:blipFill>
          <a:blip r:embed="rId3"/>
          <a:stretch>
            <a:fillRect/>
          </a:stretch>
        </p:blipFill>
        <p:spPr>
          <a:xfrm>
            <a:off x="0" y="1813489"/>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48225"/>
            <a:ext cx="10687961" cy="839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demonstrates that with heavy payloads the successful landing or positive landing rate are more for PO, LEO and ISS.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562B3D0-FE92-D75A-660D-7A0F4E3FAAF5}"/>
              </a:ext>
            </a:extLst>
          </p:cNvPr>
          <p:cNvPicPr>
            <a:picLocks noChangeAspect="1"/>
          </p:cNvPicPr>
          <p:nvPr/>
        </p:nvPicPr>
        <p:blipFill>
          <a:blip r:embed="rId3"/>
          <a:stretch>
            <a:fillRect/>
          </a:stretch>
        </p:blipFill>
        <p:spPr>
          <a:xfrm>
            <a:off x="0" y="1823014"/>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857500"/>
            <a:ext cx="5049764" cy="13811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demonstrates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FEC993-8A21-78AC-2659-43D66CCC4253}"/>
              </a:ext>
            </a:extLst>
          </p:cNvPr>
          <p:cNvPicPr>
            <a:picLocks noChangeAspect="1"/>
          </p:cNvPicPr>
          <p:nvPr/>
        </p:nvPicPr>
        <p:blipFill>
          <a:blip r:embed="rId3"/>
          <a:stretch>
            <a:fillRect/>
          </a:stretch>
        </p:blipFill>
        <p:spPr>
          <a:xfrm>
            <a:off x="6081712" y="130492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9425"/>
          </a:xfrm>
          <a:prstGeom prst="rect">
            <a:avLst/>
          </a:prstGeom>
        </p:spPr>
        <p:txBody>
          <a:bodyPr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900E26FB-8786-66FD-F505-A2E4EFB51A7E}"/>
              </a:ext>
            </a:extLst>
          </p:cNvPr>
          <p:cNvPicPr>
            <a:picLocks noChangeAspect="1"/>
          </p:cNvPicPr>
          <p:nvPr/>
        </p:nvPicPr>
        <p:blipFill>
          <a:blip r:embed="rId3"/>
          <a:stretch>
            <a:fillRect/>
          </a:stretch>
        </p:blipFill>
        <p:spPr>
          <a:xfrm>
            <a:off x="5342011" y="2619375"/>
            <a:ext cx="1371600" cy="16192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54904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52A454B-8326-3B10-6F2E-A48F69BB931B}"/>
              </a:ext>
            </a:extLst>
          </p:cNvPr>
          <p:cNvPicPr>
            <a:picLocks noChangeAspect="1"/>
          </p:cNvPicPr>
          <p:nvPr/>
        </p:nvPicPr>
        <p:blipFill>
          <a:blip r:embed="rId3"/>
          <a:stretch>
            <a:fillRect/>
          </a:stretch>
        </p:blipFill>
        <p:spPr>
          <a:xfrm>
            <a:off x="0" y="2711211"/>
            <a:ext cx="12192000" cy="14355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55240" cy="4351338"/>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11B1C89-E301-06FC-32E4-DA791907F021}"/>
              </a:ext>
            </a:extLst>
          </p:cNvPr>
          <p:cNvPicPr>
            <a:picLocks noChangeAspect="1"/>
          </p:cNvPicPr>
          <p:nvPr/>
        </p:nvPicPr>
        <p:blipFill>
          <a:blip r:embed="rId3"/>
          <a:stretch>
            <a:fillRect/>
          </a:stretch>
        </p:blipFill>
        <p:spPr>
          <a:xfrm>
            <a:off x="5262562" y="3090862"/>
            <a:ext cx="1666875" cy="6762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549049"/>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6FB4800-BD7F-8F6A-99A1-9A35DB98C7C4}"/>
              </a:ext>
            </a:extLst>
          </p:cNvPr>
          <p:cNvPicPr>
            <a:picLocks noChangeAspect="1"/>
          </p:cNvPicPr>
          <p:nvPr/>
        </p:nvPicPr>
        <p:blipFill>
          <a:blip r:embed="rId3"/>
          <a:stretch>
            <a:fillRect/>
          </a:stretch>
        </p:blipFill>
        <p:spPr>
          <a:xfrm>
            <a:off x="5310187" y="3081337"/>
            <a:ext cx="1571625" cy="695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793750"/>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46D3748-72FE-46E9-57F6-AAB874AB9380}"/>
              </a:ext>
            </a:extLst>
          </p:cNvPr>
          <p:cNvPicPr>
            <a:picLocks noChangeAspect="1"/>
          </p:cNvPicPr>
          <p:nvPr/>
        </p:nvPicPr>
        <p:blipFill>
          <a:blip r:embed="rId3"/>
          <a:stretch>
            <a:fillRect/>
          </a:stretch>
        </p:blipFill>
        <p:spPr>
          <a:xfrm>
            <a:off x="5481637" y="3086100"/>
            <a:ext cx="1228725" cy="685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46150"/>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EDB27F3-A819-EFAB-02E3-D0FB7386B957}"/>
              </a:ext>
            </a:extLst>
          </p:cNvPr>
          <p:cNvPicPr>
            <a:picLocks noChangeAspect="1"/>
          </p:cNvPicPr>
          <p:nvPr/>
        </p:nvPicPr>
        <p:blipFill>
          <a:blip r:embed="rId3"/>
          <a:stretch>
            <a:fillRect/>
          </a:stretch>
        </p:blipFill>
        <p:spPr>
          <a:xfrm>
            <a:off x="5334000" y="3119437"/>
            <a:ext cx="1524000" cy="16097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50065"/>
            <a:ext cx="10687961" cy="5177146"/>
          </a:xfrm>
          <a:prstGeom prst="rect">
            <a:avLst/>
          </a:prstGeom>
        </p:spPr>
        <p:txBody>
          <a:bodyPr lIns="91440" tIns="45720" rIns="91440" bIns="45720" anchor="ct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0"/>
              </a:spcBef>
            </a:pPr>
            <a:r>
              <a:rPr lang="en-US" sz="2200" dirty="0">
                <a:solidFill>
                  <a:schemeClr val="tx1"/>
                </a:solidFill>
                <a:latin typeface="Abadi"/>
              </a:rPr>
              <a:t>Data was collected from two sources: SpaceX Rest API and Web scraping Falcon 9 launch records from Wikipedia. Data wrangling consists of the following steps. Data from SpaceX Rest API was retrieved in JSON format and converted into Pandas data frame. Web scraping data from Wikipedia was processed and converted into Pandas data frame. Exploratory data analysis (EDA) using visualization and SQL revealed potential predictors. Interactive visual analytics using Folium and </a:t>
            </a:r>
            <a:r>
              <a:rPr lang="en-US" sz="2200" dirty="0" err="1">
                <a:solidFill>
                  <a:schemeClr val="tx1"/>
                </a:solidFill>
                <a:latin typeface="Abadi"/>
              </a:rPr>
              <a:t>Plotly</a:t>
            </a:r>
            <a:r>
              <a:rPr lang="en-US" sz="2200" dirty="0">
                <a:solidFill>
                  <a:schemeClr val="tx1"/>
                </a:solidFill>
                <a:latin typeface="Abadi"/>
              </a:rPr>
              <a:t> Dash further facilitated data exploration. Predictive analysis was performed using the following classification models: logistic regression, SVM, decision-tree classifier, and k-nearest-neighbors classifier.</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analysis revealed the following. Earlier launches had lower success rate than the later ones. Launces with higher payload mass had higher success rate. Launches for orbits ES-L, GEO, HEO, and SSO has outstanding success rate, while launches to the orbit SO were highly unsuccessful. Over time launches switched to different orbits. The highest percentage of successful launches happened on site KSC LC-39A. 76.9% launches on this site were successful. Overall success rate since 2013 kept increasing till 2020. Total payload mass of all launches is 45596 kg. Four ML models were built to predict outcomes a prospective lunch. K-nearest neighbor model has the highest predictive accuracy both for training and test sets (85% and 83%).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AA8F262-F119-394B-675D-6B364BBCCE45}"/>
              </a:ext>
            </a:extLst>
          </p:cNvPr>
          <p:cNvPicPr>
            <a:picLocks noChangeAspect="1"/>
          </p:cNvPicPr>
          <p:nvPr/>
        </p:nvPicPr>
        <p:blipFill>
          <a:blip r:embed="rId3"/>
          <a:stretch>
            <a:fillRect/>
          </a:stretch>
        </p:blipFill>
        <p:spPr>
          <a:xfrm>
            <a:off x="3090862" y="3057525"/>
            <a:ext cx="1590675" cy="742950"/>
          </a:xfrm>
          <a:prstGeom prst="rect">
            <a:avLst/>
          </a:prstGeom>
        </p:spPr>
      </p:pic>
      <p:pic>
        <p:nvPicPr>
          <p:cNvPr id="8" name="Picture 7">
            <a:extLst>
              <a:ext uri="{FF2B5EF4-FFF2-40B4-BE49-F238E27FC236}">
                <a16:creationId xmlns:a16="http://schemas.microsoft.com/office/drawing/2014/main" id="{4030C794-7ABF-6D89-A751-F0E74C565B05}"/>
              </a:ext>
            </a:extLst>
          </p:cNvPr>
          <p:cNvPicPr>
            <a:picLocks noChangeAspect="1"/>
          </p:cNvPicPr>
          <p:nvPr/>
        </p:nvPicPr>
        <p:blipFill>
          <a:blip r:embed="rId4"/>
          <a:stretch>
            <a:fillRect/>
          </a:stretch>
        </p:blipFill>
        <p:spPr>
          <a:xfrm>
            <a:off x="6686550" y="3067050"/>
            <a:ext cx="1314450" cy="7239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06965" cy="2336800"/>
          </a:xfrm>
          <a:prstGeom prst="rect">
            <a:avLst/>
          </a:prstGeom>
        </p:spPr>
        <p:txBody>
          <a:bodyPr>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A6D2E15-6C4D-E37E-8E7F-AD7D70F2E58B}"/>
              </a:ext>
            </a:extLst>
          </p:cNvPr>
          <p:cNvPicPr>
            <a:picLocks noChangeAspect="1"/>
          </p:cNvPicPr>
          <p:nvPr/>
        </p:nvPicPr>
        <p:blipFill>
          <a:blip r:embed="rId3"/>
          <a:stretch>
            <a:fillRect/>
          </a:stretch>
        </p:blipFill>
        <p:spPr>
          <a:xfrm>
            <a:off x="8567737" y="1609725"/>
            <a:ext cx="1590675" cy="4191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176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740ED97-0081-E7E3-E515-3D495E56B8F0}"/>
              </a:ext>
            </a:extLst>
          </p:cNvPr>
          <p:cNvPicPr>
            <a:picLocks noChangeAspect="1"/>
          </p:cNvPicPr>
          <p:nvPr/>
        </p:nvPicPr>
        <p:blipFill>
          <a:blip r:embed="rId3"/>
          <a:stretch>
            <a:fillRect/>
          </a:stretch>
        </p:blipFill>
        <p:spPr>
          <a:xfrm>
            <a:off x="3643312" y="2938462"/>
            <a:ext cx="4905375" cy="9810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223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0838480-581A-376A-3FCB-8659F8CCF33F}"/>
              </a:ext>
            </a:extLst>
          </p:cNvPr>
          <p:cNvPicPr>
            <a:picLocks noChangeAspect="1"/>
          </p:cNvPicPr>
          <p:nvPr/>
        </p:nvPicPr>
        <p:blipFill>
          <a:blip r:embed="rId3"/>
          <a:stretch>
            <a:fillRect/>
          </a:stretch>
        </p:blipFill>
        <p:spPr>
          <a:xfrm>
            <a:off x="4119562" y="3300412"/>
            <a:ext cx="3952875" cy="13430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14975"/>
            <a:ext cx="9745589" cy="6619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locations of all launch sites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a:t>
            </a:r>
          </a:p>
        </p:txBody>
      </p:sp>
      <p:pic>
        <p:nvPicPr>
          <p:cNvPr id="6" name="Picture 5">
            <a:extLst>
              <a:ext uri="{FF2B5EF4-FFF2-40B4-BE49-F238E27FC236}">
                <a16:creationId xmlns:a16="http://schemas.microsoft.com/office/drawing/2014/main" id="{AB23F867-1374-3B06-DF4B-6D4F0C23A5CC}"/>
              </a:ext>
            </a:extLst>
          </p:cNvPr>
          <p:cNvPicPr>
            <a:picLocks noChangeAspect="1"/>
          </p:cNvPicPr>
          <p:nvPr/>
        </p:nvPicPr>
        <p:blipFill>
          <a:blip r:embed="rId3"/>
          <a:stretch>
            <a:fillRect/>
          </a:stretch>
        </p:blipFill>
        <p:spPr>
          <a:xfrm>
            <a:off x="0" y="1474799"/>
            <a:ext cx="12192000" cy="390840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36397"/>
            <a:ext cx="3573390" cy="4181475"/>
          </a:xfrm>
          <a:prstGeom prst="rect">
            <a:avLst/>
          </a:prstGeom>
        </p:spPr>
        <p:txBody>
          <a:bodyPr lIns="91440" tIns="45720" rIns="91440" bIns="45720" anchor="ctr">
            <a:normAutofit/>
          </a:bodyPr>
          <a:lstStyle/>
          <a:p>
            <a:pPr>
              <a:lnSpc>
                <a:spcPct val="100000"/>
              </a:lnSpc>
              <a:spcBef>
                <a:spcPts val="1400"/>
              </a:spcBef>
            </a:pPr>
            <a:r>
              <a:rPr lang="en-US" sz="2200" dirty="0">
                <a:solidFill>
                  <a:schemeClr val="accent3">
                    <a:lumMod val="25000"/>
                  </a:schemeClr>
                </a:solidFill>
                <a:latin typeface="Abadi"/>
              </a:rPr>
              <a:t>This map demonstrates successful and failed launches for the launch site VAFB SLC-4E</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site VAFB SLC-4E</a:t>
            </a:r>
          </a:p>
        </p:txBody>
      </p:sp>
      <p:pic>
        <p:nvPicPr>
          <p:cNvPr id="4" name="Picture 3">
            <a:extLst>
              <a:ext uri="{FF2B5EF4-FFF2-40B4-BE49-F238E27FC236}">
                <a16:creationId xmlns:a16="http://schemas.microsoft.com/office/drawing/2014/main" id="{1AFA9F78-A030-F4CF-D444-170CB08B6B94}"/>
              </a:ext>
            </a:extLst>
          </p:cNvPr>
          <p:cNvPicPr>
            <a:picLocks noChangeAspect="1"/>
          </p:cNvPicPr>
          <p:nvPr/>
        </p:nvPicPr>
        <p:blipFill>
          <a:blip r:embed="rId3"/>
          <a:stretch>
            <a:fillRect/>
          </a:stretch>
        </p:blipFill>
        <p:spPr>
          <a:xfrm>
            <a:off x="4425157" y="1636397"/>
            <a:ext cx="6860454" cy="41814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3582914" cy="3910011"/>
          </a:xfrm>
          <a:prstGeom prst="rect">
            <a:avLst/>
          </a:prstGeom>
        </p:spPr>
        <p:txBody>
          <a:bodyPr lIns="91440" tIns="45720" rIns="91440" bIns="45720" anchor="ctr">
            <a:normAutofit/>
          </a:bodyPr>
          <a:lstStyle/>
          <a:p>
            <a:pPr>
              <a:lnSpc>
                <a:spcPct val="100000"/>
              </a:lnSpc>
              <a:spcBef>
                <a:spcPts val="1400"/>
              </a:spcBef>
            </a:pPr>
            <a:r>
              <a:rPr lang="en-US" sz="2200" dirty="0">
                <a:solidFill>
                  <a:schemeClr val="accent3">
                    <a:lumMod val="25000"/>
                  </a:schemeClr>
                </a:solidFill>
                <a:latin typeface="Abadi"/>
              </a:rPr>
              <a:t>This map shows proximity of launch site VAFB SLC-4E to the coastline with calculated distance on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the launch site VAFB SLC-4E to coastline</a:t>
            </a:r>
          </a:p>
        </p:txBody>
      </p:sp>
      <p:pic>
        <p:nvPicPr>
          <p:cNvPr id="4" name="Picture 3">
            <a:extLst>
              <a:ext uri="{FF2B5EF4-FFF2-40B4-BE49-F238E27FC236}">
                <a16:creationId xmlns:a16="http://schemas.microsoft.com/office/drawing/2014/main" id="{8FEC7AC2-2133-AA74-45A0-8C4D9E669C8E}"/>
              </a:ext>
            </a:extLst>
          </p:cNvPr>
          <p:cNvPicPr>
            <a:picLocks noChangeAspect="1"/>
          </p:cNvPicPr>
          <p:nvPr/>
        </p:nvPicPr>
        <p:blipFill>
          <a:blip r:embed="rId3"/>
          <a:stretch>
            <a:fillRect/>
          </a:stretch>
        </p:blipFill>
        <p:spPr>
          <a:xfrm>
            <a:off x="4956143" y="1994536"/>
            <a:ext cx="6522905" cy="29775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59221"/>
            <a:ext cx="3001890" cy="4817741"/>
          </a:xfrm>
          <a:prstGeom prst="rect">
            <a:avLst/>
          </a:prstGeom>
        </p:spPr>
        <p:txBody>
          <a:bodyPr lIns="91440" tIns="45720" rIns="91440" bIns="45720" anchor="ctr">
            <a:normAutofit/>
          </a:bodyPr>
          <a:lstStyle/>
          <a:p>
            <a:pPr>
              <a:lnSpc>
                <a:spcPct val="100000"/>
              </a:lnSpc>
              <a:spcBef>
                <a:spcPts val="1400"/>
              </a:spcBef>
            </a:pPr>
            <a:r>
              <a:rPr lang="en-US" sz="2200" dirty="0">
                <a:solidFill>
                  <a:schemeClr val="accent3">
                    <a:lumMod val="25000"/>
                  </a:schemeClr>
                </a:solidFill>
                <a:latin typeface="Abadi"/>
              </a:rPr>
              <a:t>The chart demonstrates the launch success count for all sites in percentage of total successful launches</a:t>
            </a:r>
          </a:p>
          <a:p>
            <a:pPr>
              <a:lnSpc>
                <a:spcPct val="100000"/>
              </a:lnSpc>
              <a:spcBef>
                <a:spcPts val="1400"/>
              </a:spcBef>
            </a:pPr>
            <a:r>
              <a:rPr lang="en-US" sz="2200" dirty="0">
                <a:solidFill>
                  <a:schemeClr val="accent3">
                    <a:lumMod val="25000"/>
                  </a:schemeClr>
                </a:solidFill>
                <a:latin typeface="Abadi"/>
              </a:rPr>
              <a:t>The highest percentage of successful launches happened on site KSC LC-39A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BEE03B79-835E-52CF-CA4C-D7D661E1EF3E}"/>
              </a:ext>
            </a:extLst>
          </p:cNvPr>
          <p:cNvPicPr>
            <a:picLocks noChangeAspect="1"/>
          </p:cNvPicPr>
          <p:nvPr/>
        </p:nvPicPr>
        <p:blipFill>
          <a:blip r:embed="rId3"/>
          <a:stretch>
            <a:fillRect/>
          </a:stretch>
        </p:blipFill>
        <p:spPr>
          <a:xfrm>
            <a:off x="3923697" y="1359221"/>
            <a:ext cx="7534275" cy="452437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6855"/>
            <a:ext cx="10255841" cy="43407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one of the most efficient companies that launches cargo, satellites, and maned missions into space. SpaceX was able to decrease the cost of a launch from average 165 to 62 million dollars by utilizing rockets Falcon 9 with reusable first stage.</a:t>
            </a:r>
          </a:p>
          <a:p>
            <a:pPr>
              <a:spcBef>
                <a:spcPts val="1400"/>
              </a:spcBef>
            </a:pPr>
            <a:r>
              <a:rPr lang="en-US" sz="2200" dirty="0">
                <a:solidFill>
                  <a:schemeClr val="accent3">
                    <a:lumMod val="25000"/>
                  </a:schemeClr>
                </a:solidFill>
                <a:latin typeface="Abadi" panose="020B0604020104020204" pitchFamily="34" charset="0"/>
              </a:rPr>
              <a:t>Cost of a launch depends on whether a rocket can successfully land and, thus, can be reused for future launches. The goal of this project is to determine the cost of launch by predicting if the first stage can be reused relying on public information available via various online sources.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81151"/>
            <a:ext cx="4009423" cy="4286250"/>
          </a:xfrm>
          <a:prstGeom prst="rect">
            <a:avLst/>
          </a:prstGeom>
        </p:spPr>
        <p:txBody>
          <a:bodyPr lIns="91440" tIns="45720" rIns="91440" bIns="45720" anchor="ctr">
            <a:normAutofit/>
          </a:bodyPr>
          <a:lstStyle/>
          <a:p>
            <a:pPr>
              <a:lnSpc>
                <a:spcPct val="100000"/>
              </a:lnSpc>
              <a:spcBef>
                <a:spcPts val="1400"/>
              </a:spcBef>
            </a:pPr>
            <a:r>
              <a:rPr lang="en-US" sz="2200" dirty="0">
                <a:solidFill>
                  <a:schemeClr val="accent3">
                    <a:lumMod val="25000"/>
                  </a:schemeClr>
                </a:solidFill>
                <a:latin typeface="Abadi"/>
              </a:rPr>
              <a:t>The graph demonstrates launch success ratio for the site KSC LC-39A</a:t>
            </a:r>
          </a:p>
          <a:p>
            <a:pPr>
              <a:lnSpc>
                <a:spcPct val="100000"/>
              </a:lnSpc>
              <a:spcBef>
                <a:spcPts val="1400"/>
              </a:spcBef>
            </a:pPr>
            <a:r>
              <a:rPr lang="en-US" sz="2200" dirty="0">
                <a:solidFill>
                  <a:schemeClr val="accent3">
                    <a:lumMod val="25000"/>
                  </a:schemeClr>
                </a:solidFill>
                <a:latin typeface="Abadi"/>
              </a:rPr>
              <a:t>The percentage of successful launches (in blue) is 76.9%, while the percentage of failures (red) is 23.1%</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the site KSC LC-39A</a:t>
            </a:r>
          </a:p>
        </p:txBody>
      </p:sp>
      <p:pic>
        <p:nvPicPr>
          <p:cNvPr id="4" name="Picture 3" descr="Chart, pie chart&#10;&#10;Description automatically generated">
            <a:extLst>
              <a:ext uri="{FF2B5EF4-FFF2-40B4-BE49-F238E27FC236}">
                <a16:creationId xmlns:a16="http://schemas.microsoft.com/office/drawing/2014/main" id="{BD3DD2A8-059A-C055-967F-C7C1B93ADE18}"/>
              </a:ext>
            </a:extLst>
          </p:cNvPr>
          <p:cNvPicPr>
            <a:picLocks noChangeAspect="1"/>
          </p:cNvPicPr>
          <p:nvPr/>
        </p:nvPicPr>
        <p:blipFill>
          <a:blip r:embed="rId3"/>
          <a:stretch>
            <a:fillRect/>
          </a:stretch>
        </p:blipFill>
        <p:spPr>
          <a:xfrm>
            <a:off x="4910137" y="1581150"/>
            <a:ext cx="6257925"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19675"/>
            <a:ext cx="10414662" cy="11572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graphs demonstrate correspondence of launch outcomes to payload mass and booster version. Chart of the left visualizes data for all sites and the full range of payloads, while the chart of the right is focused on payload over 5000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E1AD8128-FB13-91D3-060D-6C6F579D78ED}"/>
              </a:ext>
            </a:extLst>
          </p:cNvPr>
          <p:cNvPicPr>
            <a:picLocks noChangeAspect="1"/>
          </p:cNvPicPr>
          <p:nvPr/>
        </p:nvPicPr>
        <p:blipFill>
          <a:blip r:embed="rId3"/>
          <a:stretch>
            <a:fillRect/>
          </a:stretch>
        </p:blipFill>
        <p:spPr>
          <a:xfrm>
            <a:off x="1282966" y="1404188"/>
            <a:ext cx="4628443" cy="3552581"/>
          </a:xfrm>
          <a:prstGeom prst="rect">
            <a:avLst/>
          </a:prstGeom>
        </p:spPr>
      </p:pic>
      <p:pic>
        <p:nvPicPr>
          <p:cNvPr id="9" name="Picture 8">
            <a:extLst>
              <a:ext uri="{FF2B5EF4-FFF2-40B4-BE49-F238E27FC236}">
                <a16:creationId xmlns:a16="http://schemas.microsoft.com/office/drawing/2014/main" id="{5F6C1E62-751A-C837-32BA-D823ECA96292}"/>
              </a:ext>
            </a:extLst>
          </p:cNvPr>
          <p:cNvPicPr>
            <a:picLocks noChangeAspect="1"/>
          </p:cNvPicPr>
          <p:nvPr/>
        </p:nvPicPr>
        <p:blipFill>
          <a:blip r:embed="rId4"/>
          <a:stretch>
            <a:fillRect/>
          </a:stretch>
        </p:blipFill>
        <p:spPr>
          <a:xfrm>
            <a:off x="6324602" y="1404188"/>
            <a:ext cx="4681651" cy="355258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0810"/>
            <a:ext cx="3746234" cy="4432892"/>
          </a:xfrm>
          <a:prstGeom prst="rect">
            <a:avLst/>
          </a:prstGeom>
        </p:spPr>
        <p:txBody>
          <a:bodyPr vert="horz" lIns="91440" tIns="45720" rIns="91440" bIns="45720" rtlCol="0" anchor="ct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3 models have similar performance results on test set: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Out of these 3 options,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has the best performance on train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9A17646-FDA9-5E05-8682-A34245BB02A6}"/>
              </a:ext>
            </a:extLst>
          </p:cNvPr>
          <p:cNvPicPr>
            <a:picLocks noChangeAspect="1"/>
          </p:cNvPicPr>
          <p:nvPr/>
        </p:nvPicPr>
        <p:blipFill>
          <a:blip r:embed="rId3"/>
          <a:stretch>
            <a:fillRect/>
          </a:stretch>
        </p:blipFill>
        <p:spPr>
          <a:xfrm>
            <a:off x="4407519" y="1250080"/>
            <a:ext cx="7368168" cy="52253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84740"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form k-nearest neighbor model</a:t>
            </a:r>
          </a:p>
          <a:p>
            <a:pPr>
              <a:lnSpc>
                <a:spcPct val="100000"/>
              </a:lnSpc>
              <a:spcBef>
                <a:spcPts val="1400"/>
              </a:spcBef>
            </a:pPr>
            <a:r>
              <a:rPr lang="en-US" sz="2200" dirty="0">
                <a:solidFill>
                  <a:schemeClr val="accent3">
                    <a:lumMod val="25000"/>
                  </a:schemeClr>
                </a:solidFill>
                <a:latin typeface="Abadi" panose="020B0604020104020204" pitchFamily="34" charset="0"/>
              </a:rPr>
              <a:t>The matrix is divided into four quantiles:</a:t>
            </a:r>
          </a:p>
          <a:p>
            <a:pPr>
              <a:lnSpc>
                <a:spcPct val="100000"/>
              </a:lnSpc>
              <a:spcBef>
                <a:spcPts val="1400"/>
              </a:spcBef>
            </a:pPr>
            <a:r>
              <a:rPr lang="en-US" sz="2200" dirty="0">
                <a:solidFill>
                  <a:schemeClr val="accent3">
                    <a:lumMod val="25000"/>
                  </a:schemeClr>
                </a:solidFill>
                <a:latin typeface="Abadi" panose="020B0604020104020204" pitchFamily="34" charset="0"/>
              </a:rPr>
              <a:t>The first (upper left) and the third (lower right) quantiles demonstrate correct classification (15 out of 18 cases)</a:t>
            </a:r>
          </a:p>
          <a:p>
            <a:pPr>
              <a:lnSpc>
                <a:spcPct val="100000"/>
              </a:lnSpc>
              <a:spcBef>
                <a:spcPts val="1400"/>
              </a:spcBef>
            </a:pPr>
            <a:r>
              <a:rPr lang="en-US" sz="2200" dirty="0">
                <a:solidFill>
                  <a:schemeClr val="accent3">
                    <a:lumMod val="25000"/>
                  </a:schemeClr>
                </a:solidFill>
                <a:latin typeface="Abadi" panose="020B0604020104020204" pitchFamily="34" charset="0"/>
              </a:rPr>
              <a:t> The second (upper left) and the fourth (lower left) quantiles demonstrate incorrect classification (3 out of 18 cases)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C5424C6-42E6-368C-BC5F-44076582F1AE}"/>
              </a:ext>
            </a:extLst>
          </p:cNvPr>
          <p:cNvPicPr>
            <a:picLocks noChangeAspect="1"/>
          </p:cNvPicPr>
          <p:nvPr/>
        </p:nvPicPr>
        <p:blipFill>
          <a:blip r:embed="rId3"/>
          <a:stretch>
            <a:fillRect/>
          </a:stretch>
        </p:blipFill>
        <p:spPr>
          <a:xfrm>
            <a:off x="6104457" y="1734885"/>
            <a:ext cx="5353515" cy="413410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lnSpcReduction="10000"/>
          </a:bodyPr>
          <a:lstStyle/>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Earlier launches had lower success rate than the later ones.</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Launces with higher payload mass had higher success rate. Launches for orbits ES-L, GEO, HEO, and SSO has outstanding success rate, while launches to the orbit SO were highly </a:t>
            </a:r>
            <a:r>
              <a:rPr lang="en-US" sz="2400" dirty="0">
                <a:latin typeface="Calibri" panose="020F0502020204030204" pitchFamily="34" charset="0"/>
                <a:ea typeface="Calibri" panose="020F0502020204030204" pitchFamily="34" charset="0"/>
                <a:cs typeface="Times New Roman" panose="02020603050405020304" pitchFamily="18" charset="0"/>
              </a:rPr>
              <a:t>unsuccessful. Over time launches switched to different orbits.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highest percentage of successful launches happened on site KSC LC-39A. 76.9% launches on this site were successful.</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Overall success rate since 2013 kept increasing till 2020.</a:t>
            </a: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Four ML models were built to predict outcomes a prospective lunch. K-nearest neighbor model has the highest predictive accuracy both for training and test sets (85% and 83%).</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project Git repository: </a:t>
            </a:r>
            <a:r>
              <a:rPr lang="en-US" sz="2200" dirty="0">
                <a:solidFill>
                  <a:schemeClr val="accent3">
                    <a:lumMod val="25000"/>
                  </a:schemeClr>
                </a:solidFill>
                <a:latin typeface="Abadi" panose="020B0604020104020204" pitchFamily="34" charset="0"/>
                <a:hlinkClick r:id="rId4"/>
              </a:rPr>
              <a:t>https://github.com/andriy-savka/IBM-Applied-Data-Science-Capstone.git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4330"/>
            <a:ext cx="10687961"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00000"/>
              </a:lnSpc>
              <a:spcBef>
                <a:spcPts val="1200"/>
              </a:spcBef>
            </a:pPr>
            <a:r>
              <a:rPr lang="en-US" sz="2000" dirty="0">
                <a:solidFill>
                  <a:schemeClr val="accent3">
                    <a:lumMod val="25000"/>
                  </a:schemeClr>
                </a:solidFill>
                <a:latin typeface="Abadi"/>
              </a:rPr>
              <a:t>Data collection methodology</a:t>
            </a:r>
          </a:p>
          <a:p>
            <a:pPr lvl="1">
              <a:lnSpc>
                <a:spcPct val="100000"/>
              </a:lnSpc>
              <a:spcBef>
                <a:spcPts val="0"/>
              </a:spcBef>
            </a:pPr>
            <a:r>
              <a:rPr lang="en-US" sz="1800" dirty="0">
                <a:solidFill>
                  <a:schemeClr val="bg2">
                    <a:lumMod val="50000"/>
                  </a:schemeClr>
                </a:solidFill>
                <a:latin typeface="Abadi"/>
              </a:rPr>
              <a:t>Data was collected from two sources: SpaceX Rest API and Web scraping Falcon 9 launch records from Wikipedia</a:t>
            </a:r>
          </a:p>
          <a:p>
            <a:pPr>
              <a:lnSpc>
                <a:spcPct val="100000"/>
              </a:lnSpc>
              <a:spcBef>
                <a:spcPts val="1200"/>
              </a:spcBef>
            </a:pPr>
            <a:r>
              <a:rPr lang="en-US" sz="2000" dirty="0">
                <a:solidFill>
                  <a:schemeClr val="accent3">
                    <a:lumMod val="25000"/>
                  </a:schemeClr>
                </a:solidFill>
                <a:latin typeface="Abadi"/>
              </a:rPr>
              <a:t>Data wrangling</a:t>
            </a:r>
          </a:p>
          <a:p>
            <a:pPr lvl="1">
              <a:lnSpc>
                <a:spcPct val="100000"/>
              </a:lnSpc>
              <a:spcBef>
                <a:spcPts val="0"/>
              </a:spcBef>
            </a:pPr>
            <a:r>
              <a:rPr lang="en-US" sz="1800" dirty="0">
                <a:solidFill>
                  <a:schemeClr val="bg2">
                    <a:lumMod val="50000"/>
                  </a:schemeClr>
                </a:solidFill>
                <a:latin typeface="Abadi"/>
              </a:rPr>
              <a:t>Data from SpaceX Rest API was retrieved in JSON format and converted into Pandas data frame. Web scraping data from Wikipedia was processed and converted into Pandas data frame.</a:t>
            </a:r>
          </a:p>
          <a:p>
            <a:pPr>
              <a:lnSpc>
                <a:spcPct val="100000"/>
              </a:lnSpc>
              <a:spcBef>
                <a:spcPts val="1200"/>
              </a:spcBef>
            </a:pPr>
            <a:r>
              <a:rPr lang="en-US" sz="2000" dirty="0">
                <a:solidFill>
                  <a:schemeClr val="accent3">
                    <a:lumMod val="25000"/>
                  </a:schemeClr>
                </a:solidFill>
                <a:latin typeface="Abadi"/>
              </a:rPr>
              <a:t>Exploratory data analysis (EDA) using visualization and SQL</a:t>
            </a:r>
          </a:p>
          <a:p>
            <a:pPr>
              <a:lnSpc>
                <a:spcPct val="100000"/>
              </a:lnSpc>
              <a:spcBef>
                <a:spcPts val="1200"/>
              </a:spcBef>
            </a:pPr>
            <a:r>
              <a:rPr lang="en-US" sz="2000" dirty="0">
                <a:solidFill>
                  <a:schemeClr val="accent3">
                    <a:lumMod val="25000"/>
                  </a:schemeClr>
                </a:solidFill>
                <a:latin typeface="Abadi"/>
              </a:rPr>
              <a:t>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00000"/>
              </a:lnSpc>
              <a:spcBef>
                <a:spcPts val="1200"/>
              </a:spcBef>
            </a:pPr>
            <a:r>
              <a:rPr lang="en-US" sz="2000" dirty="0">
                <a:solidFill>
                  <a:schemeClr val="accent3">
                    <a:lumMod val="25000"/>
                  </a:schemeClr>
                </a:solidFill>
                <a:latin typeface="Abadi"/>
              </a:rPr>
              <a:t>Predictive analysis using classification models</a:t>
            </a:r>
          </a:p>
          <a:p>
            <a:pPr lvl="1">
              <a:lnSpc>
                <a:spcPct val="100000"/>
              </a:lnSpc>
              <a:spcBef>
                <a:spcPts val="0"/>
              </a:spcBef>
            </a:pPr>
            <a:r>
              <a:rPr lang="en-US" sz="1800" dirty="0">
                <a:solidFill>
                  <a:schemeClr val="bg2">
                    <a:lumMod val="50000"/>
                  </a:schemeClr>
                </a:solidFill>
                <a:latin typeface="Abadi"/>
              </a:rPr>
              <a:t>Dataset was standardized and then split between training and test sets in 0.8-0.2 proportion. Cross-validation grid search was performed to choose the most appropriate parameters for four ML models (logistic regression, SVM, decision-tree classifier, k-nearest-neighbors classifier). Model evaluation was based on R-squared parameter.</a:t>
            </a:r>
          </a:p>
          <a:p>
            <a:pPr>
              <a:lnSpc>
                <a:spcPct val="12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a:p>
            <a:pPr>
              <a:lnSpc>
                <a:spcPct val="100000"/>
              </a:lnSpc>
              <a:spcBef>
                <a:spcPts val="1400"/>
              </a:spcBef>
            </a:pP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chor="ctr"/>
          <a:lstStyle/>
          <a:p>
            <a:pPr>
              <a:lnSpc>
                <a:spcPct val="100000"/>
              </a:lnSpc>
              <a:spcBef>
                <a:spcPts val="1400"/>
              </a:spcBef>
            </a:pPr>
            <a:r>
              <a:rPr lang="en-US" dirty="0">
                <a:solidFill>
                  <a:schemeClr val="accent3">
                    <a:lumMod val="25000"/>
                  </a:schemeClr>
                </a:solidFill>
                <a:latin typeface="Abadi" panose="020B0604020104020204" pitchFamily="34" charset="0"/>
              </a:rPr>
              <a:t>Data was collected from two sources: SpaceX Rest API and Web scraping Falcon 9 launch records from Wikipedia</a:t>
            </a:r>
          </a:p>
          <a:p>
            <a:pPr>
              <a:lnSpc>
                <a:spcPct val="100000"/>
              </a:lnSpc>
              <a:spcBef>
                <a:spcPts val="1400"/>
              </a:spcBef>
            </a:pPr>
            <a:r>
              <a:rPr lang="en-US" dirty="0">
                <a:solidFill>
                  <a:schemeClr val="accent3">
                    <a:lumMod val="25000"/>
                  </a:schemeClr>
                </a:solidFill>
                <a:latin typeface="Abadi" panose="020B0604020104020204" pitchFamily="34" charset="0"/>
              </a:rPr>
              <a:t>In order to get data from SpaceX Rest API, we used ‘requests’ package</a:t>
            </a:r>
          </a:p>
          <a:p>
            <a:pPr>
              <a:lnSpc>
                <a:spcPct val="100000"/>
              </a:lnSpc>
              <a:spcBef>
                <a:spcPts val="1400"/>
              </a:spcBef>
            </a:pPr>
            <a:r>
              <a:rPr lang="en-US" dirty="0">
                <a:solidFill>
                  <a:schemeClr val="accent3">
                    <a:lumMod val="25000"/>
                  </a:schemeClr>
                </a:solidFill>
                <a:latin typeface="Abadi" panose="020B0604020104020204" pitchFamily="34" charset="0"/>
              </a:rPr>
              <a:t>Web scraping Falcon 9 launch records from Wikipedia was done utilizing ‘</a:t>
            </a:r>
            <a:r>
              <a:rPr lang="en-US" dirty="0" err="1">
                <a:solidFill>
                  <a:schemeClr val="accent3">
                    <a:lumMod val="25000"/>
                  </a:schemeClr>
                </a:solidFill>
                <a:latin typeface="Abadi" panose="020B0604020104020204" pitchFamily="34" charset="0"/>
              </a:rPr>
              <a:t>BeautifulSoap</a:t>
            </a:r>
            <a:r>
              <a:rPr lang="en-US" dirty="0">
                <a:solidFill>
                  <a:schemeClr val="accent3">
                    <a:lumMod val="25000"/>
                  </a:schemeClr>
                </a:solidFill>
                <a:latin typeface="Abadi" panose="020B0604020104020204" pitchFamily="34" charset="0"/>
              </a:rPr>
              <a:t>’ package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3216" y="1443673"/>
            <a:ext cx="10462395" cy="3373654"/>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‘requests’ package was used to get data from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Data was transformed from JSON dictionary into Pandas data frame</a:t>
            </a:r>
          </a:p>
          <a:p>
            <a:pPr>
              <a:lnSpc>
                <a:spcPct val="100000"/>
              </a:lnSpc>
              <a:spcBef>
                <a:spcPts val="1400"/>
              </a:spcBef>
            </a:pPr>
            <a:r>
              <a:rPr lang="en-US" sz="2200" dirty="0">
                <a:solidFill>
                  <a:schemeClr val="accent3">
                    <a:lumMod val="25000"/>
                  </a:schemeClr>
                </a:solidFill>
                <a:latin typeface="Abadi" panose="020B0604020104020204" pitchFamily="34" charset="0"/>
              </a:rPr>
              <a:t>Data frame was filtered to include Falcon 9 launches only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https://github.com/andriy-savka/IBM-Applied-Data-Science-Capstone/blob/953d95ec850e538f7c763bddb8e046a0a7d1d9bd/jupyter-labs-spacex-data-collection-api.ipynb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51BA08D8-35B5-F5B3-9FA8-823C89B101E3}"/>
              </a:ext>
            </a:extLst>
          </p:cNvPr>
          <p:cNvGraphicFramePr/>
          <p:nvPr>
            <p:extLst>
              <p:ext uri="{D42A27DB-BD31-4B8C-83A1-F6EECF244321}">
                <p14:modId xmlns:p14="http://schemas.microsoft.com/office/powerpoint/2010/main" val="3426683491"/>
              </p:ext>
            </p:extLst>
          </p:nvPr>
        </p:nvGraphicFramePr>
        <p:xfrm>
          <a:off x="1842429" y="278264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3216" y="1443673"/>
            <a:ext cx="10462395" cy="3373654"/>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‘requests’ and ‘</a:t>
            </a:r>
            <a:r>
              <a:rPr lang="en-US" sz="2200" dirty="0" err="1">
                <a:solidFill>
                  <a:schemeClr val="accent3">
                    <a:lumMod val="25000"/>
                  </a:schemeClr>
                </a:solidFill>
                <a:latin typeface="Abadi" panose="020B0604020104020204" pitchFamily="34" charset="0"/>
              </a:rPr>
              <a:t>BeautifulSoap</a:t>
            </a:r>
            <a:r>
              <a:rPr lang="en-US" sz="2200" dirty="0">
                <a:solidFill>
                  <a:schemeClr val="accent3">
                    <a:lumMod val="25000"/>
                  </a:schemeClr>
                </a:solidFill>
                <a:latin typeface="Abadi" panose="020B0604020104020204" pitchFamily="34" charset="0"/>
              </a:rPr>
              <a:t>’ packages were used to get data from Wikipedia page “List of Falcon 9 and Falcon Heavy launches”</a:t>
            </a:r>
          </a:p>
          <a:p>
            <a:pPr>
              <a:lnSpc>
                <a:spcPct val="100000"/>
              </a:lnSpc>
              <a:spcBef>
                <a:spcPts val="1400"/>
              </a:spcBef>
            </a:pPr>
            <a:r>
              <a:rPr lang="en-US" sz="2200" dirty="0">
                <a:solidFill>
                  <a:schemeClr val="accent3">
                    <a:lumMod val="25000"/>
                  </a:schemeClr>
                </a:solidFill>
                <a:latin typeface="Abadi" panose="020B0604020104020204" pitchFamily="34" charset="0"/>
              </a:rPr>
              <a:t>Column names were extracted from the HTML table header</a:t>
            </a:r>
          </a:p>
          <a:p>
            <a:pPr>
              <a:lnSpc>
                <a:spcPct val="100000"/>
              </a:lnSpc>
              <a:spcBef>
                <a:spcPts val="1400"/>
              </a:spcBef>
            </a:pPr>
            <a:r>
              <a:rPr lang="en-US" sz="2200" dirty="0">
                <a:solidFill>
                  <a:schemeClr val="accent3">
                    <a:lumMod val="25000"/>
                  </a:schemeClr>
                </a:solidFill>
                <a:latin typeface="Abadi" panose="020B0604020104020204" pitchFamily="34" charset="0"/>
              </a:rPr>
              <a:t>A data frame was created by parsing the launch HTML tables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scrapping from Wikipedia page notebook: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2"/>
              </a:rPr>
              <a:t>https://github.com/andriy-savka/IBM-Applied-Data-Science-Capstone/blob/953d95ec850e538f7c763bddb8e046a0a7d1d9bd/jupyter-labs-webscraping.ipynb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51BA08D8-35B5-F5B3-9FA8-823C89B101E3}"/>
              </a:ext>
            </a:extLst>
          </p:cNvPr>
          <p:cNvGraphicFramePr/>
          <p:nvPr>
            <p:extLst>
              <p:ext uri="{D42A27DB-BD31-4B8C-83A1-F6EECF244321}">
                <p14:modId xmlns:p14="http://schemas.microsoft.com/office/powerpoint/2010/main" val="279008856"/>
              </p:ext>
            </p:extLst>
          </p:nvPr>
        </p:nvGraphicFramePr>
        <p:xfrm>
          <a:off x="1842429" y="278264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87760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4565</TotalTime>
  <Words>2343</Words>
  <Application>Microsoft Office PowerPoint</Application>
  <PresentationFormat>Widescreen</PresentationFormat>
  <Paragraphs>227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Andriy Savka</cp:lastModifiedBy>
  <cp:revision>226</cp:revision>
  <dcterms:created xsi:type="dcterms:W3CDTF">2021-04-29T18:58:34Z</dcterms:created>
  <dcterms:modified xsi:type="dcterms:W3CDTF">2022-09-11T17:45:54Z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afc6699a-9355-49ce-9db0-36bdc6ba0c4b_Enabled">
    <vt:lpwstr>true</vt:lpwstr>
  </property>
  <property fmtid="{D5CDD505-2E9C-101B-9397-08002B2CF9AE}" pid="4" name="MSIP_Label_afc6699a-9355-49ce-9db0-36bdc6ba0c4b_SetDate">
    <vt:lpwstr>2022-09-08T12:38:11Z</vt:lpwstr>
  </property>
  <property fmtid="{D5CDD505-2E9C-101B-9397-08002B2CF9AE}" pid="5" name="MSIP_Label_afc6699a-9355-49ce-9db0-36bdc6ba0c4b_Method">
    <vt:lpwstr>Privileged</vt:lpwstr>
  </property>
  <property fmtid="{D5CDD505-2E9C-101B-9397-08002B2CF9AE}" pid="6" name="MSIP_Label_afc6699a-9355-49ce-9db0-36bdc6ba0c4b_Name">
    <vt:lpwstr>Personal</vt:lpwstr>
  </property>
  <property fmtid="{D5CDD505-2E9C-101B-9397-08002B2CF9AE}" pid="7" name="MSIP_Label_afc6699a-9355-49ce-9db0-36bdc6ba0c4b_SiteId">
    <vt:lpwstr>1b790f3e-b07a-492f-b39e-50e72799bf68</vt:lpwstr>
  </property>
  <property fmtid="{D5CDD505-2E9C-101B-9397-08002B2CF9AE}" pid="8" name="MSIP_Label_afc6699a-9355-49ce-9db0-36bdc6ba0c4b_ActionId">
    <vt:lpwstr>dc66a6f6-f1b9-48ad-884c-b310b80373bf</vt:lpwstr>
  </property>
  <property fmtid="{D5CDD505-2E9C-101B-9397-08002B2CF9AE}" pid="9" name="MSIP_Label_afc6699a-9355-49ce-9db0-36bdc6ba0c4b_ContentBits">
    <vt:lpwstr>0</vt:lpwstr>
  </property>
</Properties>
</file>